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4"/>
    <p:sldMasterId id="2147484026" r:id="rId5"/>
  </p:sldMasterIdLst>
  <p:notesMasterIdLst>
    <p:notesMasterId r:id="rId14"/>
  </p:notesMasterIdLst>
  <p:handoutMasterIdLst>
    <p:handoutMasterId r:id="rId15"/>
  </p:handoutMasterIdLst>
  <p:sldIdLst>
    <p:sldId id="638" r:id="rId6"/>
    <p:sldId id="764" r:id="rId7"/>
    <p:sldId id="639" r:id="rId8"/>
    <p:sldId id="757" r:id="rId9"/>
    <p:sldId id="754" r:id="rId10"/>
    <p:sldId id="756" r:id="rId11"/>
    <p:sldId id="752" r:id="rId12"/>
    <p:sldId id="758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5">
          <p15:clr>
            <a:srgbClr val="A4A3A4"/>
          </p15:clr>
        </p15:guide>
        <p15:guide id="2" orient="horz" pos="3869">
          <p15:clr>
            <a:srgbClr val="A4A3A4"/>
          </p15:clr>
        </p15:guide>
        <p15:guide id="3" orient="horz" pos="625">
          <p15:clr>
            <a:srgbClr val="A4A3A4"/>
          </p15:clr>
        </p15:guide>
        <p15:guide id="4" orient="horz" pos="1160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orient="horz" pos="365">
          <p15:clr>
            <a:srgbClr val="A4A3A4"/>
          </p15:clr>
        </p15:guide>
        <p15:guide id="7" pos="385" userDrawn="1">
          <p15:clr>
            <a:srgbClr val="A4A3A4"/>
          </p15:clr>
        </p15:guide>
        <p15:guide id="8" pos="5670" userDrawn="1">
          <p15:clr>
            <a:srgbClr val="A4A3A4"/>
          </p15:clr>
        </p15:guide>
        <p15:guide id="9" pos="2597">
          <p15:clr>
            <a:srgbClr val="A4A3A4"/>
          </p15:clr>
        </p15:guide>
        <p15:guide id="10" pos="5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E343B"/>
    <a:srgbClr val="B8B09C"/>
    <a:srgbClr val="748774"/>
    <a:srgbClr val="006199"/>
    <a:srgbClr val="57575A"/>
    <a:srgbClr val="3B1953"/>
    <a:srgbClr val="3B1C53"/>
    <a:srgbClr val="C61A41"/>
    <a:srgbClr val="1A65A1"/>
    <a:srgbClr val="4C1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1" autoAdjust="0"/>
    <p:restoredTop sz="94768" autoAdjust="0"/>
  </p:normalViewPr>
  <p:slideViewPr>
    <p:cSldViewPr snapToGrid="0" showGuides="1">
      <p:cViewPr>
        <p:scale>
          <a:sx n="110" d="100"/>
          <a:sy n="110" d="100"/>
        </p:scale>
        <p:origin x="72" y="-6"/>
      </p:cViewPr>
      <p:guideLst>
        <p:guide orient="horz" pos="2385"/>
        <p:guide orient="horz" pos="3869"/>
        <p:guide orient="horz" pos="625"/>
        <p:guide orient="horz" pos="1160"/>
        <p:guide orient="horz" pos="4319"/>
        <p:guide orient="horz" pos="365"/>
        <p:guide pos="385"/>
        <p:guide pos="5670"/>
        <p:guide pos="2597"/>
        <p:guide pos="522"/>
      </p:guideLst>
    </p:cSldViewPr>
  </p:slideViewPr>
  <p:outlineViewPr>
    <p:cViewPr>
      <p:scale>
        <a:sx n="33" d="100"/>
        <a:sy n="33" d="100"/>
      </p:scale>
      <p:origin x="0" y="105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-198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470159E-7AEE-4536-92DC-45CE5C32398A}" type="datetimeFigureOut">
              <a:rPr lang="en-US"/>
              <a:pPr>
                <a:defRPr/>
              </a:pPr>
              <a:t>11/23/2016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19F4450-6890-47EF-BF0F-A06910F95C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1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C04F446-B97D-4043-B985-C5259005A1E5}" type="datetimeFigureOut">
              <a:rPr lang="en-US" smtClean="0"/>
              <a:pPr>
                <a:defRPr/>
              </a:pPr>
              <a:t>11/23/2016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862EAAF9-2B4B-4071-AE3B-40B5015125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9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3B1953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B195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01936"/>
            <a:ext cx="9144000" cy="14401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254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992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B1953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65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71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724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4689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366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/>
          </p:nvPr>
        </p:nvSpPr>
        <p:spPr>
          <a:xfrm>
            <a:off x="4122738" y="980728"/>
            <a:ext cx="4903787" cy="516131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96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761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638" y="129396"/>
            <a:ext cx="1552754" cy="70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34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052736"/>
            <a:ext cx="9144000" cy="5400600"/>
          </a:xfrm>
          <a:prstGeom prst="rect">
            <a:avLst/>
          </a:prstGeom>
          <a:gradFill flip="none" rotWithShape="1">
            <a:gsLst>
              <a:gs pos="0">
                <a:srgbClr val="BCBABA">
                  <a:shade val="30000"/>
                  <a:satMod val="115000"/>
                </a:srgbClr>
              </a:gs>
              <a:gs pos="50000">
                <a:srgbClr val="BCBABA">
                  <a:shade val="67500"/>
                  <a:satMod val="115000"/>
                </a:srgbClr>
              </a:gs>
              <a:gs pos="100000">
                <a:srgbClr val="BCBABA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3B1953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B1953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94933" y="0"/>
            <a:ext cx="734906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001936"/>
            <a:ext cx="9144000" cy="14401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125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ylor PLC_Title Slide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052736"/>
            <a:ext cx="9144000" cy="5400600"/>
          </a:xfrm>
          <a:prstGeom prst="rect">
            <a:avLst/>
          </a:prstGeom>
          <a:gradFill flip="none" rotWithShape="1">
            <a:gsLst>
              <a:gs pos="0">
                <a:srgbClr val="BCBABA">
                  <a:shade val="30000"/>
                  <a:satMod val="115000"/>
                </a:srgbClr>
              </a:gs>
              <a:gs pos="50000">
                <a:srgbClr val="BCBABA">
                  <a:shade val="67500"/>
                  <a:satMod val="115000"/>
                </a:srgbClr>
              </a:gs>
              <a:gs pos="100000">
                <a:srgbClr val="BCBABA">
                  <a:shade val="100000"/>
                  <a:satMod val="115000"/>
                </a:srgbClr>
              </a:gs>
            </a:gsLst>
            <a:lin ang="162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kern="0" cap="none" spc="0" normalizeH="0" baseline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3B19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B19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52599" y="0"/>
            <a:ext cx="739140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001936"/>
            <a:ext cx="9144000" cy="14401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355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ylor PLC_Title Slide (No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3B195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B19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72073" y="0"/>
            <a:ext cx="7371927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001936"/>
            <a:ext cx="9144000" cy="14401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800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01936"/>
            <a:ext cx="9144000" cy="5364708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B1953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86467" y="0"/>
            <a:ext cx="7357534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101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01936"/>
            <a:ext cx="9144000" cy="5364708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28799" y="0"/>
            <a:ext cx="731520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057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699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498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23579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91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895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6392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848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766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01936"/>
            <a:ext cx="9144000" cy="5364708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77999" y="0"/>
            <a:ext cx="7366001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7021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PLC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chemeClr val="accent2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507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091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3"/>
          </p:nvPr>
        </p:nvSpPr>
        <p:spPr>
          <a:xfrm>
            <a:off x="4122738" y="980728"/>
            <a:ext cx="4903787" cy="516131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468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PLC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307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77638" y="129396"/>
            <a:ext cx="1552754" cy="707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41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001936"/>
            <a:ext cx="9144000" cy="5364708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17032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69533" y="0"/>
            <a:ext cx="7374468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56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254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rgbClr val="3B1953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086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C53"/>
          </a:solidFill>
          <a:ln>
            <a:noFill/>
          </a:ln>
          <a:effectLst>
            <a:outerShdw blurRad="50800" dist="254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076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Picture Layout - 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C53"/>
          </a:solidFill>
          <a:ln>
            <a:noFill/>
          </a:ln>
          <a:effectLst>
            <a:outerShdw blurRad="50800" dist="254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22738" y="985838"/>
            <a:ext cx="4903787" cy="5156200"/>
          </a:xfrm>
          <a:solidFill>
            <a:srgbClr val="C61A41"/>
          </a:solidFill>
          <a:ln>
            <a:solidFill>
              <a:schemeClr val="bg2"/>
            </a:solidFill>
          </a:ln>
          <a:effectLst>
            <a:outerShdw blurRad="63500" algn="ctr" rotWithShape="0">
              <a:srgbClr val="C61A41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57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Standard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25400" dir="54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70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ullet/Chart Layout - Stati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691680" y="260648"/>
            <a:ext cx="7452320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512" y="980732"/>
            <a:ext cx="3943226" cy="514543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122738" y="996951"/>
            <a:ext cx="4903787" cy="5145087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998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254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>
            <a:outerShdw blurRad="50800" dist="25400" dir="162000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0732"/>
            <a:ext cx="8784976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53336"/>
            <a:ext cx="554461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453336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690" y="188640"/>
            <a:ext cx="7380312" cy="61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03" y="156635"/>
            <a:ext cx="1371987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94" r:id="rId2"/>
    <p:sldLayoutId id="2147483998" r:id="rId3"/>
    <p:sldLayoutId id="2147483999" r:id="rId4"/>
    <p:sldLayoutId id="2147483984" r:id="rId5"/>
    <p:sldLayoutId id="2147484018" r:id="rId6"/>
    <p:sldLayoutId id="2147484022" r:id="rId7"/>
    <p:sldLayoutId id="2147483985" r:id="rId8"/>
    <p:sldLayoutId id="2147484019" r:id="rId9"/>
    <p:sldLayoutId id="2147484023" r:id="rId10"/>
    <p:sldLayoutId id="2147484000" r:id="rId11"/>
    <p:sldLayoutId id="2147484020" r:id="rId12"/>
    <p:sldLayoutId id="2147484024" r:id="rId13"/>
    <p:sldLayoutId id="2147484001" r:id="rId14"/>
    <p:sldLayoutId id="2147484021" r:id="rId15"/>
    <p:sldLayoutId id="2147484025" r:id="rId16"/>
    <p:sldLayoutId id="2147483990" r:id="rId17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rgbClr val="3B1953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rgbClr val="3B1953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Ø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Courier New" panose="02070309020205020404" pitchFamily="49" charset="0"/>
        <a:buChar char="o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2276872"/>
            <a:ext cx="9144000" cy="4176464"/>
          </a:xfrm>
          <a:prstGeom prst="rect">
            <a:avLst/>
          </a:prstGeom>
          <a:gradFill flip="none" rotWithShape="1">
            <a:gsLst>
              <a:gs pos="0">
                <a:srgbClr val="BBBABA"/>
              </a:gs>
              <a:gs pos="100000">
                <a:srgbClr val="F5F5F5">
                  <a:alpha val="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66644"/>
            <a:ext cx="7308304" cy="504056"/>
          </a:xfrm>
          <a:prstGeom prst="rect">
            <a:avLst/>
          </a:pr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08304" y="6366644"/>
            <a:ext cx="1835696" cy="504056"/>
          </a:xfrm>
          <a:prstGeom prst="rect">
            <a:avLst/>
          </a:pr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0732"/>
            <a:ext cx="8784976" cy="51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19672" y="6453336"/>
            <a:ext cx="5544616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453336"/>
            <a:ext cx="165618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ED4A7D4-D99C-40BF-80DE-20702B2EF28E}" type="slidenum">
              <a:rPr lang="en-GB" smtClean="0">
                <a:solidFill>
                  <a:prstClr val="white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prstClr val="white"/>
              </a:solidFill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690" y="188640"/>
            <a:ext cx="7380312" cy="615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6203" y="156635"/>
            <a:ext cx="1371987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rgbClr val="3B1953"/>
          </a:solidFill>
          <a:latin typeface="Arial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200" kern="1200">
          <a:solidFill>
            <a:srgbClr val="3B1953"/>
          </a:solidFill>
          <a:latin typeface="Arial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–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»"/>
        <a:defRPr sz="2000" kern="1200">
          <a:solidFill>
            <a:srgbClr val="3B1953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0422" y="2230138"/>
            <a:ext cx="7772400" cy="1470025"/>
          </a:xfrm>
        </p:spPr>
        <p:txBody>
          <a:bodyPr/>
          <a:lstStyle/>
          <a:p>
            <a:r>
              <a:rPr lang="en-GB" dirty="0" smtClean="0"/>
              <a:t>Higher </a:t>
            </a:r>
            <a:r>
              <a:rPr lang="en-GB" dirty="0" err="1" smtClean="0"/>
              <a:t>Standen</a:t>
            </a:r>
            <a:r>
              <a:rPr lang="en-GB" dirty="0" smtClean="0"/>
              <a:t> Park, </a:t>
            </a:r>
            <a:r>
              <a:rPr lang="en-GB" dirty="0" err="1" smtClean="0"/>
              <a:t>Clitheroe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7095" y="4096594"/>
            <a:ext cx="6400800" cy="1752600"/>
          </a:xfrm>
        </p:spPr>
        <p:txBody>
          <a:bodyPr/>
          <a:lstStyle/>
          <a:p>
            <a:r>
              <a:rPr lang="en-GB" dirty="0" smtClean="0"/>
              <a:t>23</a:t>
            </a:r>
            <a:r>
              <a:rPr lang="en-GB" baseline="30000" dirty="0" smtClean="0"/>
              <a:t>rd</a:t>
            </a:r>
            <a:r>
              <a:rPr lang="en-GB" dirty="0" smtClean="0"/>
              <a:t> November 2016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Taylor Wimpey Manchester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1</a:t>
            </a:fld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475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35289"/>
            <a:ext cx="7380312" cy="615454"/>
          </a:xfrm>
        </p:spPr>
        <p:txBody>
          <a:bodyPr>
            <a:normAutofit fontScale="90000"/>
          </a:bodyPr>
          <a:lstStyle/>
          <a:p>
            <a:r>
              <a:rPr lang="en-GB" dirty="0"/>
              <a:t>Site Aerial Photo</a:t>
            </a:r>
            <a:br>
              <a:rPr lang="en-GB" dirty="0"/>
            </a:b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2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64" y="1012055"/>
            <a:ext cx="8611339" cy="514904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endParaRPr lang="en-GB" sz="2400" dirty="0" smtClean="0">
              <a:solidFill>
                <a:srgbClr val="3B195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964" y="1012055"/>
            <a:ext cx="8611339" cy="514904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endParaRPr lang="en-GB" sz="2400" dirty="0" smtClean="0">
              <a:solidFill>
                <a:srgbClr val="3B195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44" y="1531483"/>
            <a:ext cx="8181975" cy="373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reeform 8"/>
          <p:cNvSpPr/>
          <p:nvPr/>
        </p:nvSpPr>
        <p:spPr>
          <a:xfrm>
            <a:off x="2438993" y="1879773"/>
            <a:ext cx="4455795" cy="2961005"/>
          </a:xfrm>
          <a:custGeom>
            <a:avLst/>
            <a:gdLst>
              <a:gd name="connsiteX0" fmla="*/ 2988860 w 4455995"/>
              <a:gd name="connsiteY0" fmla="*/ 928048 h 2961564"/>
              <a:gd name="connsiteX1" fmla="*/ 3705368 w 4455995"/>
              <a:gd name="connsiteY1" fmla="*/ 0 h 2961564"/>
              <a:gd name="connsiteX2" fmla="*/ 3978323 w 4455995"/>
              <a:gd name="connsiteY2" fmla="*/ 423081 h 2961564"/>
              <a:gd name="connsiteX3" fmla="*/ 4455995 w 4455995"/>
              <a:gd name="connsiteY3" fmla="*/ 873457 h 2961564"/>
              <a:gd name="connsiteX4" fmla="*/ 4183039 w 4455995"/>
              <a:gd name="connsiteY4" fmla="*/ 1194179 h 2961564"/>
              <a:gd name="connsiteX5" fmla="*/ 4353636 w 4455995"/>
              <a:gd name="connsiteY5" fmla="*/ 1351128 h 2961564"/>
              <a:gd name="connsiteX6" fmla="*/ 3985147 w 4455995"/>
              <a:gd name="connsiteY6" fmla="*/ 1787857 h 2961564"/>
              <a:gd name="connsiteX7" fmla="*/ 3896436 w 4455995"/>
              <a:gd name="connsiteY7" fmla="*/ 2190466 h 2961564"/>
              <a:gd name="connsiteX8" fmla="*/ 3459708 w 4455995"/>
              <a:gd name="connsiteY8" fmla="*/ 2606722 h 2961564"/>
              <a:gd name="connsiteX9" fmla="*/ 3016156 w 4455995"/>
              <a:gd name="connsiteY9" fmla="*/ 2818263 h 2961564"/>
              <a:gd name="connsiteX10" fmla="*/ 2886502 w 4455995"/>
              <a:gd name="connsiteY10" fmla="*/ 2722728 h 2961564"/>
              <a:gd name="connsiteX11" fmla="*/ 2777320 w 4455995"/>
              <a:gd name="connsiteY11" fmla="*/ 2777319 h 2961564"/>
              <a:gd name="connsiteX12" fmla="*/ 2395183 w 4455995"/>
              <a:gd name="connsiteY12" fmla="*/ 2715905 h 2961564"/>
              <a:gd name="connsiteX13" fmla="*/ 2115403 w 4455995"/>
              <a:gd name="connsiteY13" fmla="*/ 2565779 h 2961564"/>
              <a:gd name="connsiteX14" fmla="*/ 1583141 w 4455995"/>
              <a:gd name="connsiteY14" fmla="*/ 2627194 h 2961564"/>
              <a:gd name="connsiteX15" fmla="*/ 1262418 w 4455995"/>
              <a:gd name="connsiteY15" fmla="*/ 2702257 h 2961564"/>
              <a:gd name="connsiteX16" fmla="*/ 1303362 w 4455995"/>
              <a:gd name="connsiteY16" fmla="*/ 2927445 h 2961564"/>
              <a:gd name="connsiteX17" fmla="*/ 1023583 w 4455995"/>
              <a:gd name="connsiteY17" fmla="*/ 2961564 h 2961564"/>
              <a:gd name="connsiteX18" fmla="*/ 1016759 w 4455995"/>
              <a:gd name="connsiteY18" fmla="*/ 2900149 h 2961564"/>
              <a:gd name="connsiteX19" fmla="*/ 1037230 w 4455995"/>
              <a:gd name="connsiteY19" fmla="*/ 2770496 h 2961564"/>
              <a:gd name="connsiteX20" fmla="*/ 880281 w 4455995"/>
              <a:gd name="connsiteY20" fmla="*/ 2756848 h 2961564"/>
              <a:gd name="connsiteX21" fmla="*/ 750627 w 4455995"/>
              <a:gd name="connsiteY21" fmla="*/ 2053988 h 2961564"/>
              <a:gd name="connsiteX22" fmla="*/ 723332 w 4455995"/>
              <a:gd name="connsiteY22" fmla="*/ 1849272 h 2961564"/>
              <a:gd name="connsiteX23" fmla="*/ 388962 w 4455995"/>
              <a:gd name="connsiteY23" fmla="*/ 1692322 h 2961564"/>
              <a:gd name="connsiteX24" fmla="*/ 0 w 4455995"/>
              <a:gd name="connsiteY24" fmla="*/ 1596788 h 2961564"/>
              <a:gd name="connsiteX25" fmla="*/ 136478 w 4455995"/>
              <a:gd name="connsiteY25" fmla="*/ 1371600 h 2961564"/>
              <a:gd name="connsiteX26" fmla="*/ 361666 w 4455995"/>
              <a:gd name="connsiteY26" fmla="*/ 1296537 h 2961564"/>
              <a:gd name="connsiteX27" fmla="*/ 504968 w 4455995"/>
              <a:gd name="connsiteY27" fmla="*/ 1357952 h 2961564"/>
              <a:gd name="connsiteX28" fmla="*/ 559559 w 4455995"/>
              <a:gd name="connsiteY28" fmla="*/ 1248770 h 2961564"/>
              <a:gd name="connsiteX29" fmla="*/ 586854 w 4455995"/>
              <a:gd name="connsiteY29" fmla="*/ 1084997 h 2961564"/>
              <a:gd name="connsiteX30" fmla="*/ 627797 w 4455995"/>
              <a:gd name="connsiteY30" fmla="*/ 1050878 h 2961564"/>
              <a:gd name="connsiteX31" fmla="*/ 1644556 w 4455995"/>
              <a:gd name="connsiteY31" fmla="*/ 1535373 h 2961564"/>
              <a:gd name="connsiteX32" fmla="*/ 1856096 w 4455995"/>
              <a:gd name="connsiteY32" fmla="*/ 1078173 h 2961564"/>
              <a:gd name="connsiteX33" fmla="*/ 2088108 w 4455995"/>
              <a:gd name="connsiteY33" fmla="*/ 791570 h 2961564"/>
              <a:gd name="connsiteX34" fmla="*/ 2402006 w 4455995"/>
              <a:gd name="connsiteY34" fmla="*/ 1064525 h 2961564"/>
              <a:gd name="connsiteX35" fmla="*/ 2456597 w 4455995"/>
              <a:gd name="connsiteY35" fmla="*/ 941696 h 2961564"/>
              <a:gd name="connsiteX36" fmla="*/ 2606723 w 4455995"/>
              <a:gd name="connsiteY36" fmla="*/ 661916 h 2961564"/>
              <a:gd name="connsiteX37" fmla="*/ 2988860 w 4455995"/>
              <a:gd name="connsiteY37" fmla="*/ 928048 h 296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455995" h="2961564">
                <a:moveTo>
                  <a:pt x="2988860" y="928048"/>
                </a:moveTo>
                <a:lnTo>
                  <a:pt x="3705368" y="0"/>
                </a:lnTo>
                <a:lnTo>
                  <a:pt x="3978323" y="423081"/>
                </a:lnTo>
                <a:lnTo>
                  <a:pt x="4455995" y="873457"/>
                </a:lnTo>
                <a:lnTo>
                  <a:pt x="4183039" y="1194179"/>
                </a:lnTo>
                <a:lnTo>
                  <a:pt x="4353636" y="1351128"/>
                </a:lnTo>
                <a:lnTo>
                  <a:pt x="3985147" y="1787857"/>
                </a:lnTo>
                <a:lnTo>
                  <a:pt x="3896436" y="2190466"/>
                </a:lnTo>
                <a:lnTo>
                  <a:pt x="3459708" y="2606722"/>
                </a:lnTo>
                <a:lnTo>
                  <a:pt x="3016156" y="2818263"/>
                </a:lnTo>
                <a:lnTo>
                  <a:pt x="2886502" y="2722728"/>
                </a:lnTo>
                <a:lnTo>
                  <a:pt x="2777320" y="2777319"/>
                </a:lnTo>
                <a:lnTo>
                  <a:pt x="2395183" y="2715905"/>
                </a:lnTo>
                <a:lnTo>
                  <a:pt x="2115403" y="2565779"/>
                </a:lnTo>
                <a:lnTo>
                  <a:pt x="1583141" y="2627194"/>
                </a:lnTo>
                <a:lnTo>
                  <a:pt x="1262418" y="2702257"/>
                </a:lnTo>
                <a:lnTo>
                  <a:pt x="1303362" y="2927445"/>
                </a:lnTo>
                <a:lnTo>
                  <a:pt x="1023583" y="2961564"/>
                </a:lnTo>
                <a:lnTo>
                  <a:pt x="1016759" y="2900149"/>
                </a:lnTo>
                <a:lnTo>
                  <a:pt x="1037230" y="2770496"/>
                </a:lnTo>
                <a:lnTo>
                  <a:pt x="880281" y="2756848"/>
                </a:lnTo>
                <a:lnTo>
                  <a:pt x="750627" y="2053988"/>
                </a:lnTo>
                <a:lnTo>
                  <a:pt x="723332" y="1849272"/>
                </a:lnTo>
                <a:lnTo>
                  <a:pt x="388962" y="1692322"/>
                </a:lnTo>
                <a:lnTo>
                  <a:pt x="0" y="1596788"/>
                </a:lnTo>
                <a:lnTo>
                  <a:pt x="136478" y="1371600"/>
                </a:lnTo>
                <a:lnTo>
                  <a:pt x="361666" y="1296537"/>
                </a:lnTo>
                <a:lnTo>
                  <a:pt x="504968" y="1357952"/>
                </a:lnTo>
                <a:lnTo>
                  <a:pt x="559559" y="1248770"/>
                </a:lnTo>
                <a:lnTo>
                  <a:pt x="586854" y="1084997"/>
                </a:lnTo>
                <a:lnTo>
                  <a:pt x="627797" y="1050878"/>
                </a:lnTo>
                <a:lnTo>
                  <a:pt x="1644556" y="1535373"/>
                </a:lnTo>
                <a:lnTo>
                  <a:pt x="1856096" y="1078173"/>
                </a:lnTo>
                <a:lnTo>
                  <a:pt x="2088108" y="791570"/>
                </a:lnTo>
                <a:lnTo>
                  <a:pt x="2402006" y="1064525"/>
                </a:lnTo>
                <a:lnTo>
                  <a:pt x="2456597" y="941696"/>
                </a:lnTo>
                <a:lnTo>
                  <a:pt x="2606723" y="661916"/>
                </a:lnTo>
                <a:lnTo>
                  <a:pt x="2988860" y="928048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005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Full Development Plan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3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 descr="P:\Sites LPE\Standen, Clitheroe\LAND DRIVE 8.12.15\Consultants\Architect\Masterplans\Public Consultation Masterplans\Pendle Road FULL SITE PLAN labelled Rev 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51" y="984724"/>
            <a:ext cx="7612082" cy="538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6347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Phase 1 Aerial Photo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4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964" y="1012055"/>
            <a:ext cx="8611339" cy="514904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963" y="1012055"/>
            <a:ext cx="8611339" cy="514904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endParaRPr lang="en-GB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7466" r="4816" b="9067"/>
          <a:stretch>
            <a:fillRect/>
          </a:stretch>
        </p:blipFill>
        <p:spPr bwMode="auto">
          <a:xfrm>
            <a:off x="1236244" y="1387891"/>
            <a:ext cx="6708775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331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Phase 1 Layout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5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 descr="P:\Sites LPE\Standen, Clitheroe\LAND DRIVE 8.12.15\Consultants\Architect\Phase 1 Layout\Clitheroe Colour Masterplan Rev C-page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02" y="981075"/>
            <a:ext cx="7441347" cy="526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42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6"/>
          <p:cNvSpPr/>
          <p:nvPr/>
        </p:nvSpPr>
        <p:spPr>
          <a:xfrm>
            <a:off x="200678" y="10485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Key Points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6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5" name="Rounded Rectangle 6"/>
          <p:cNvSpPr/>
          <p:nvPr/>
        </p:nvSpPr>
        <p:spPr>
          <a:xfrm>
            <a:off x="4637006" y="21153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30% Affordable housing  - 68 homes</a:t>
            </a:r>
          </a:p>
        </p:txBody>
      </p:sp>
      <p:sp>
        <p:nvSpPr>
          <p:cNvPr id="26" name="Rounded Rectangle 6"/>
          <p:cNvSpPr/>
          <p:nvPr/>
        </p:nvSpPr>
        <p:spPr>
          <a:xfrm>
            <a:off x="4671078" y="10485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FFFFFF"/>
                </a:solidFill>
              </a:rPr>
              <a:t>Phase 1 </a:t>
            </a:r>
            <a:r>
              <a:rPr lang="en-GB" sz="1600" dirty="0">
                <a:solidFill>
                  <a:srgbClr val="FFFFFF"/>
                </a:solidFill>
              </a:rPr>
              <a:t>-</a:t>
            </a:r>
            <a:r>
              <a:rPr lang="en-GB" sz="1600" dirty="0" smtClean="0">
                <a:solidFill>
                  <a:srgbClr val="FFFFFF"/>
                </a:solidFill>
              </a:rPr>
              <a:t> 228 houses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7" name="Rounded Rectangle 6"/>
          <p:cNvSpPr/>
          <p:nvPr/>
        </p:nvSpPr>
        <p:spPr>
          <a:xfrm>
            <a:off x="4671078" y="31821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FFFFFF"/>
                </a:solidFill>
              </a:rPr>
              <a:t>25% of affordable to be built to LTH standards and occupied by persons over 55 years of age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8" name="Rounded Rectangle 6"/>
          <p:cNvSpPr/>
          <p:nvPr/>
        </p:nvSpPr>
        <p:spPr>
          <a:xfrm>
            <a:off x="4671078" y="42489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rgbClr val="FFFFFF"/>
              </a:solidFill>
            </a:endParaRPr>
          </a:p>
          <a:p>
            <a:r>
              <a:rPr lang="en-GB" sz="1600" dirty="0" smtClean="0">
                <a:solidFill>
                  <a:srgbClr val="FFFFFF"/>
                </a:solidFill>
                <a:cs typeface="Arial" pitchFamily="34" charset="0"/>
              </a:rPr>
              <a:t>7.5% of all market dwellings within each Phase to be built to LTH standards and occupied by persons over 55 years of age</a:t>
            </a:r>
          </a:p>
          <a:p>
            <a:pPr algn="just"/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4671078" y="5320504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S106 states 60% </a:t>
            </a:r>
            <a:r>
              <a:rPr lang="en-GB" sz="1400" dirty="0" smtClean="0">
                <a:solidFill>
                  <a:srgbClr val="FFFFFF"/>
                </a:solidFill>
                <a:cs typeface="Arial" pitchFamily="34" charset="0"/>
              </a:rPr>
              <a:t>two </a:t>
            </a:r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bedroom homes and 40% </a:t>
            </a:r>
            <a:r>
              <a:rPr lang="en-GB" sz="1400" dirty="0" smtClean="0">
                <a:solidFill>
                  <a:srgbClr val="FFFFFF"/>
                </a:solidFill>
                <a:cs typeface="Arial" pitchFamily="34" charset="0"/>
              </a:rPr>
              <a:t>three </a:t>
            </a:r>
            <a:r>
              <a:rPr lang="en-GB" sz="1400" dirty="0">
                <a:solidFill>
                  <a:srgbClr val="FFFFFF"/>
                </a:solidFill>
                <a:cs typeface="Arial" pitchFamily="34" charset="0"/>
              </a:rPr>
              <a:t>bedroom homes</a:t>
            </a:r>
          </a:p>
          <a:p>
            <a:pPr algn="just"/>
            <a:endParaRPr lang="en-GB" sz="1400" dirty="0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200678" y="21153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137" y="23080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Site has Outline Planning Permission for a mixed use development</a:t>
            </a:r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1225" y="1241252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41225" y="2086483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75296" y="3208113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4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1225" y="4441652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75296" y="5422189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pPr algn="r"/>
            <a:endParaRPr lang="en-GB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3137" y="12412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Largest strategic housing site within </a:t>
            </a:r>
            <a:r>
              <a:rPr lang="en-GB" sz="1600" dirty="0" err="1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Ribble</a:t>
            </a:r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Valley BC</a:t>
            </a:r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6"/>
          <p:cNvSpPr/>
          <p:nvPr/>
        </p:nvSpPr>
        <p:spPr>
          <a:xfrm>
            <a:off x="200678" y="31821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Approved uses are 1040 houses </a:t>
            </a:r>
            <a:r>
              <a:rPr lang="fr-FR" sz="12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(</a:t>
            </a:r>
            <a:r>
              <a:rPr lang="fr-FR" sz="1200" dirty="0" err="1">
                <a:solidFill>
                  <a:srgbClr val="FFFFFF"/>
                </a:solidFill>
                <a:latin typeface="+mj-lt"/>
                <a:cs typeface="Arial" pitchFamily="34" charset="0"/>
              </a:rPr>
              <a:t>a</a:t>
            </a:r>
            <a:r>
              <a:rPr lang="fr-FR" sz="1200" dirty="0" err="1" smtClean="0">
                <a:solidFill>
                  <a:srgbClr val="FFFFFF"/>
                </a:solidFill>
                <a:latin typeface="+mj-lt"/>
                <a:cs typeface="Arial" pitchFamily="34" charset="0"/>
              </a:rPr>
              <a:t>ffordable</a:t>
            </a:r>
            <a:r>
              <a:rPr lang="fr-FR" sz="12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 312 homes)</a:t>
            </a:r>
            <a:r>
              <a:rPr lang="en-GB" sz="1200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, </a:t>
            </a:r>
            <a:r>
              <a:rPr lang="en-GB" sz="1200" dirty="0">
                <a:solidFill>
                  <a:srgbClr val="FFFFFF"/>
                </a:solidFill>
                <a:latin typeface="+mj-lt"/>
                <a:cs typeface="Arial" pitchFamily="34" charset="0"/>
              </a:rPr>
              <a:t>local retail, B1 office use, retirement housing, pub/ restaurant and land provision for a Primary School </a:t>
            </a:r>
          </a:p>
          <a:p>
            <a:endParaRPr lang="fr-FR" sz="1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3137" y="33748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2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6"/>
          <p:cNvSpPr/>
          <p:nvPr/>
        </p:nvSpPr>
        <p:spPr>
          <a:xfrm>
            <a:off x="200678" y="42489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FFFF"/>
                </a:solidFill>
              </a:rPr>
              <a:t>New roundabout on the A59 and at site entrance with Pendle Road</a:t>
            </a:r>
          </a:p>
          <a:p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136" y="456242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6"/>
          <p:cNvSpPr/>
          <p:nvPr/>
        </p:nvSpPr>
        <p:spPr>
          <a:xfrm>
            <a:off x="200678" y="5315704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FFFFFF"/>
                </a:solidFill>
              </a:rPr>
              <a:t>Commuted sum payments for sport and leisure, transport, education and travel plan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3137" y="5508453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5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6"/>
          <p:cNvSpPr/>
          <p:nvPr/>
        </p:nvSpPr>
        <p:spPr>
          <a:xfrm>
            <a:off x="200678" y="10485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 smtClean="0"/>
              <a:t>Next Steps</a:t>
            </a:r>
            <a:endParaRPr lang="en-GB" sz="1600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Next Steps and Timescales</a:t>
            </a:r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 smtClean="0">
              <a:solidFill>
                <a:prstClr val="white"/>
              </a:solidFill>
            </a:endParaRPr>
          </a:p>
          <a:p>
            <a:r>
              <a:rPr lang="en-GB" dirty="0" smtClean="0">
                <a:solidFill>
                  <a:prstClr val="white"/>
                </a:solidFill>
              </a:rPr>
              <a:t>Taylor </a:t>
            </a:r>
            <a:r>
              <a:rPr lang="en-GB" dirty="0">
                <a:solidFill>
                  <a:prstClr val="white"/>
                </a:solidFill>
              </a:rPr>
              <a:t>Wimpey Manchester</a:t>
            </a:r>
          </a:p>
          <a:p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7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6" name="Rounded Rectangle 6"/>
          <p:cNvSpPr/>
          <p:nvPr/>
        </p:nvSpPr>
        <p:spPr>
          <a:xfrm>
            <a:off x="4671077" y="10485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6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Timescales</a:t>
            </a:r>
            <a:endParaRPr lang="en-GB" sz="1400" u="sng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GB" sz="1600" dirty="0">
              <a:latin typeface="Arial" pitchFamily="34" charset="0"/>
            </a:endParaRPr>
          </a:p>
        </p:txBody>
      </p:sp>
      <p:sp>
        <p:nvSpPr>
          <p:cNvPr id="27" name="Rounded Rectangle 6"/>
          <p:cNvSpPr/>
          <p:nvPr/>
        </p:nvSpPr>
        <p:spPr>
          <a:xfrm>
            <a:off x="4671078" y="31821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</a:rPr>
              <a:t>First market home legal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</a:rPr>
              <a:t>completion – </a:t>
            </a:r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</a:rPr>
              <a:t>Summer </a:t>
            </a:r>
            <a:r>
              <a:rPr lang="en-GB" sz="1600" dirty="0">
                <a:solidFill>
                  <a:srgbClr val="FFFFFF"/>
                </a:solidFill>
                <a:latin typeface="Arial" pitchFamily="34" charset="0"/>
              </a:rPr>
              <a:t>2017</a:t>
            </a:r>
          </a:p>
          <a:p>
            <a:pPr lvl="0"/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6"/>
          <p:cNvSpPr/>
          <p:nvPr/>
        </p:nvSpPr>
        <p:spPr>
          <a:xfrm>
            <a:off x="4671078" y="42489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solidFill>
                  <a:srgbClr val="FFFFFF"/>
                </a:solidFill>
                <a:cs typeface="Arial" pitchFamily="34" charset="0"/>
              </a:rPr>
              <a:t>First affordable homes – Spring 2018</a:t>
            </a:r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  <a:p>
            <a:endParaRPr lang="en-GB" sz="2400" dirty="0">
              <a:latin typeface="Arial" pitchFamily="34" charset="0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4671078" y="5315704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sz="1600" dirty="0" smtClean="0">
                <a:solidFill>
                  <a:srgbClr val="FFFFFF"/>
                </a:solidFill>
                <a:cs typeface="Arial" pitchFamily="34" charset="0"/>
              </a:rPr>
              <a:t>Phase 1 build period  - 4 years</a:t>
            </a:r>
            <a:endParaRPr lang="en-GB" sz="16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200678" y="21153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Affordable tenders received</a:t>
            </a:r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3137" y="23080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41225" y="1241252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741225" y="2308052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775296" y="3208113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741225" y="4441652"/>
            <a:ext cx="4086685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775297" y="5508452"/>
            <a:ext cx="4156832" cy="547964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pPr algn="r"/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3137" y="12412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ounded Rectangle 6"/>
          <p:cNvSpPr/>
          <p:nvPr/>
        </p:nvSpPr>
        <p:spPr>
          <a:xfrm>
            <a:off x="200678" y="3173758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Review tenders and viability</a:t>
            </a:r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93137" y="3374852"/>
            <a:ext cx="4109529" cy="646068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ounded Rectangle 6"/>
          <p:cNvSpPr/>
          <p:nvPr/>
        </p:nvSpPr>
        <p:spPr>
          <a:xfrm>
            <a:off x="200678" y="42489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Review mix and tenure with RVBC </a:t>
            </a:r>
            <a:endParaRPr lang="en-GB" sz="1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3137" y="4441652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ounded Rectangle 6"/>
          <p:cNvSpPr/>
          <p:nvPr/>
        </p:nvSpPr>
        <p:spPr>
          <a:xfrm>
            <a:off x="200678" y="5315704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3B19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60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3137" y="5508453"/>
            <a:ext cx="4109529" cy="461665"/>
          </a:xfrm>
          <a:prstGeom prst="rect">
            <a:avLst/>
          </a:prstGeom>
        </p:spPr>
        <p:txBody>
          <a:bodyPr wrap="square" lIns="36000" tIns="36000" rIns="36000" bIns="36000">
            <a:normAutofit/>
          </a:bodyPr>
          <a:lstStyle/>
          <a:p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ounded Rectangle 6"/>
          <p:cNvSpPr/>
          <p:nvPr/>
        </p:nvSpPr>
        <p:spPr>
          <a:xfrm>
            <a:off x="4671078" y="2115303"/>
            <a:ext cx="4295122" cy="847162"/>
          </a:xfrm>
          <a:custGeom>
            <a:avLst/>
            <a:gdLst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0 w 4316288"/>
              <a:gd name="connsiteY4" fmla="*/ 144019 h 864096"/>
              <a:gd name="connsiteX5" fmla="*/ 144019 w 4316288"/>
              <a:gd name="connsiteY5" fmla="*/ 0 h 864096"/>
              <a:gd name="connsiteX0" fmla="*/ 144019 w 4316288"/>
              <a:gd name="connsiteY0" fmla="*/ 0 h 864096"/>
              <a:gd name="connsiteX1" fmla="*/ 4316288 w 4316288"/>
              <a:gd name="connsiteY1" fmla="*/ 0 h 864096"/>
              <a:gd name="connsiteX2" fmla="*/ 4316288 w 4316288"/>
              <a:gd name="connsiteY2" fmla="*/ 864096 h 864096"/>
              <a:gd name="connsiteX3" fmla="*/ 0 w 4316288"/>
              <a:gd name="connsiteY3" fmla="*/ 720077 h 864096"/>
              <a:gd name="connsiteX4" fmla="*/ 144019 w 4316288"/>
              <a:gd name="connsiteY4" fmla="*/ 0 h 864096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64096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35553 w 4307822"/>
              <a:gd name="connsiteY0" fmla="*/ 0 h 868243"/>
              <a:gd name="connsiteX1" fmla="*/ 4307822 w 4307822"/>
              <a:gd name="connsiteY1" fmla="*/ 0 h 868243"/>
              <a:gd name="connsiteX2" fmla="*/ 4307822 w 4307822"/>
              <a:gd name="connsiteY2" fmla="*/ 847162 h 868243"/>
              <a:gd name="connsiteX3" fmla="*/ 0 w 4307822"/>
              <a:gd name="connsiteY3" fmla="*/ 868243 h 868243"/>
              <a:gd name="connsiteX4" fmla="*/ 135553 w 4307822"/>
              <a:gd name="connsiteY4" fmla="*/ 0 h 868243"/>
              <a:gd name="connsiteX0" fmla="*/ 122853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122853 w 4295122"/>
              <a:gd name="connsiteY4" fmla="*/ 0 h 847162"/>
              <a:gd name="connsiteX0" fmla="*/ 86 w 4295122"/>
              <a:gd name="connsiteY0" fmla="*/ 0 h 847162"/>
              <a:gd name="connsiteX1" fmla="*/ 4295122 w 4295122"/>
              <a:gd name="connsiteY1" fmla="*/ 0 h 847162"/>
              <a:gd name="connsiteX2" fmla="*/ 4295122 w 4295122"/>
              <a:gd name="connsiteY2" fmla="*/ 847162 h 847162"/>
              <a:gd name="connsiteX3" fmla="*/ 0 w 4295122"/>
              <a:gd name="connsiteY3" fmla="*/ 838610 h 847162"/>
              <a:gd name="connsiteX4" fmla="*/ 86 w 4295122"/>
              <a:gd name="connsiteY4" fmla="*/ 0 h 84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5122" h="847162">
                <a:moveTo>
                  <a:pt x="86" y="0"/>
                </a:moveTo>
                <a:lnTo>
                  <a:pt x="4295122" y="0"/>
                </a:lnTo>
                <a:lnTo>
                  <a:pt x="4295122" y="847162"/>
                </a:lnTo>
                <a:lnTo>
                  <a:pt x="0" y="838610"/>
                </a:lnTo>
                <a:cubicBezTo>
                  <a:pt x="29" y="559073"/>
                  <a:pt x="57" y="279537"/>
                  <a:pt x="86" y="0"/>
                </a:cubicBezTo>
                <a:close/>
              </a:path>
            </a:pathLst>
          </a:custGeom>
          <a:solidFill>
            <a:srgbClr val="C61A4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600" dirty="0" smtClean="0">
              <a:solidFill>
                <a:srgbClr val="FFFFFF"/>
              </a:solidFill>
              <a:latin typeface="Arial" pitchFamily="34" charset="0"/>
            </a:endParaRPr>
          </a:p>
          <a:p>
            <a:r>
              <a:rPr lang="en-GB" sz="1600" dirty="0" smtClean="0">
                <a:solidFill>
                  <a:srgbClr val="FFFFFF"/>
                </a:solidFill>
                <a:latin typeface="Arial" pitchFamily="34" charset="0"/>
              </a:rPr>
              <a:t>Site Start – February 2017</a:t>
            </a:r>
            <a:endParaRPr lang="en-GB" sz="1600" dirty="0">
              <a:solidFill>
                <a:srgbClr val="FFFFFF"/>
              </a:solidFill>
              <a:latin typeface="Arial" pitchFamily="34" charset="0"/>
            </a:endParaRPr>
          </a:p>
          <a:p>
            <a:pPr lvl="0"/>
            <a:endParaRPr lang="en-GB" sz="1600" dirty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4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1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Entrance Image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white"/>
                </a:solidFill>
              </a:rPr>
              <a:t>Taylor Wimpey Manchester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4A7D4-D99C-40BF-80DE-20702B2EF28E}" type="slidenum">
              <a:rPr lang="en-GB" smtClean="0">
                <a:solidFill>
                  <a:prstClr val="white"/>
                </a:solidFill>
              </a:rPr>
              <a:pPr/>
              <a:t>8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4098" name="Picture 2" descr="K:\Sites\Offer Being Prepared\Standen, Clitheroe\CGi's\Standen Estate - Clitheroe Street Scene.F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52512"/>
            <a:ext cx="8785225" cy="320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35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ternate no gradient master">
  <a:themeElements>
    <a:clrScheme name="Custom 106">
      <a:dk1>
        <a:srgbClr val="3B1953"/>
      </a:dk1>
      <a:lt1>
        <a:srgbClr val="FFFFFF"/>
      </a:lt1>
      <a:dk2>
        <a:srgbClr val="3B1953"/>
      </a:dk2>
      <a:lt2>
        <a:srgbClr val="FFFFFF"/>
      </a:lt2>
      <a:accent1>
        <a:srgbClr val="3B1953"/>
      </a:accent1>
      <a:accent2>
        <a:srgbClr val="C61A41"/>
      </a:accent2>
      <a:accent3>
        <a:srgbClr val="5B8AB5"/>
      </a:accent3>
      <a:accent4>
        <a:srgbClr val="71A28A"/>
      </a:accent4>
      <a:accent5>
        <a:srgbClr val="9FB870"/>
      </a:accent5>
      <a:accent6>
        <a:srgbClr val="DBC554"/>
      </a:accent6>
      <a:hlink>
        <a:srgbClr val="C61A41"/>
      </a:hlink>
      <a:folHlink>
        <a:srgbClr val="B8B0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bg1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</a:spPr>
      <a:bodyPr rtlCol="0" anchor="ctr"/>
      <a:lstStyle>
        <a:defPPr algn="ctr">
          <a:defRPr dirty="0">
            <a:latin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noAutofit/>
      </a:bodyPr>
      <a:lstStyle>
        <a:defPPr algn="ctr"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Alternate no gradient master">
  <a:themeElements>
    <a:clrScheme name="Custom 107">
      <a:dk1>
        <a:srgbClr val="3B1953"/>
      </a:dk1>
      <a:lt1>
        <a:sysClr val="window" lastClr="FFFFFF"/>
      </a:lt1>
      <a:dk2>
        <a:srgbClr val="3B1953"/>
      </a:dk2>
      <a:lt2>
        <a:srgbClr val="FFFFFF"/>
      </a:lt2>
      <a:accent1>
        <a:srgbClr val="3B1953"/>
      </a:accent1>
      <a:accent2>
        <a:srgbClr val="C61A41"/>
      </a:accent2>
      <a:accent3>
        <a:srgbClr val="5B8AB5"/>
      </a:accent3>
      <a:accent4>
        <a:srgbClr val="71A28A"/>
      </a:accent4>
      <a:accent5>
        <a:srgbClr val="9FB870"/>
      </a:accent5>
      <a:accent6>
        <a:srgbClr val="DBC554"/>
      </a:accent6>
      <a:hlink>
        <a:srgbClr val="C61A41"/>
      </a:hlink>
      <a:folHlink>
        <a:srgbClr val="B8B09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0">
              <a:schemeClr val="tx2">
                <a:shade val="30000"/>
                <a:satMod val="115000"/>
              </a:schemeClr>
            </a:gs>
            <a:gs pos="50000">
              <a:schemeClr val="tx2">
                <a:shade val="67500"/>
                <a:satMod val="115000"/>
              </a:schemeClr>
            </a:gs>
            <a:gs pos="100000">
              <a:schemeClr val="tx2">
                <a:shade val="100000"/>
                <a:satMod val="115000"/>
              </a:schemeClr>
            </a:gs>
          </a:gsLst>
          <a:lin ang="16200000" scaled="1"/>
          <a:tileRect/>
        </a:gradFill>
        <a:ln>
          <a:solidFill>
            <a:schemeClr val="bg2"/>
          </a:solidFill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/>
        </a:sp3d>
        <a:extLst/>
      </a:spPr>
      <a:bodyPr rtlCol="0" anchor="ctr"/>
      <a:lstStyle>
        <a:defPPr algn="ctr">
          <a:lnSpc>
            <a:spcPct val="90000"/>
          </a:lnSpc>
          <a:spcAft>
            <a:spcPts val="1200"/>
          </a:spcAft>
          <a:buClr>
            <a:srgbClr val="9C0008"/>
          </a:buClr>
          <a:defRPr sz="2400" dirty="0" err="1" smtClean="0">
            <a:latin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 anchorCtr="0">
        <a:noAutofit/>
      </a:bodyPr>
      <a:lstStyle>
        <a:defPPr algn="ctr"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unction Document" ma:contentTypeID="0x0101006FC064CA01033D42A401930440C9C3EC006801856A893E364592EF08C6106AADA0" ma:contentTypeVersion="4" ma:contentTypeDescription="" ma:contentTypeScope="" ma:versionID="4d792707c6ffa26584df350661027f29">
  <xsd:schema xmlns:xsd="http://www.w3.org/2001/XMLSchema" xmlns:xs="http://www.w3.org/2001/XMLSchema" xmlns:p="http://schemas.microsoft.com/office/2006/metadata/properties" xmlns:ns2="d7390503-0e28-4bc6-8af6-1befe5dd9010" xmlns:ns3="5403d433-8aba-48b3-b26e-23b120efd43b" targetNamespace="http://schemas.microsoft.com/office/2006/metadata/properties" ma:root="true" ma:fieldsID="c8cec74f8cd4e8695285bb1d01d45ff8" ns2:_="" ns3:_="">
    <xsd:import namespace="d7390503-0e28-4bc6-8af6-1befe5dd9010"/>
    <xsd:import namespace="5403d433-8aba-48b3-b26e-23b120efd43b"/>
    <xsd:element name="properties">
      <xsd:complexType>
        <xsd:sequence>
          <xsd:element name="documentManagement">
            <xsd:complexType>
              <xsd:all>
                <xsd:element ref="ns2:TW_FunctionTaxHTField" minOccurs="0"/>
                <xsd:element ref="ns2:TaxCatchAll" minOccurs="0"/>
                <xsd:element ref="ns2:TaxCatchAllLabel" minOccurs="0"/>
                <xsd:element ref="ns2:TaxKeywordTaxHTFiel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90503-0e28-4bc6-8af6-1befe5dd9010" elementFormDefault="qualified">
    <xsd:import namespace="http://schemas.microsoft.com/office/2006/documentManagement/types"/>
    <xsd:import namespace="http://schemas.microsoft.com/office/infopath/2007/PartnerControls"/>
    <xsd:element name="TW_FunctionTaxHTField" ma:index="8" nillable="true" ma:taxonomy="true" ma:internalName="TW_FunctionTaxHTField" ma:taxonomyFieldName="TW_Function" ma:displayName="Function" ma:fieldId="{31e0c4cb-6aa4-4c62-bb90-462aaa86117e}" ma:taxonomyMulti="true" ma:sspId="e45a12e8-5f64-42b2-8883-0cb80ec698be" ma:termSetId="7336f1fb-9b76-40c8-be87-64628a3848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3ddd9fd2-753b-4c0e-93e5-b3bafc14c839}" ma:internalName="TaxCatchAll" ma:showField="CatchAllData" ma:web="d7390503-0e28-4bc6-8af6-1befe5dd9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3ddd9fd2-753b-4c0e-93e5-b3bafc14c839}" ma:internalName="TaxCatchAllLabel" ma:readOnly="true" ma:showField="CatchAllDataLabel" ma:web="d7390503-0e28-4bc6-8af6-1befe5dd90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2" nillable="true" ma:taxonomy="true" ma:internalName="TaxKeywordTaxHTField" ma:taxonomyFieldName="TaxKeyword" ma:displayName="Enterprise Keywords" ma:fieldId="{23f27201-bee3-471e-b2e7-b64fd8b7ca38}" ma:taxonomyMulti="true" ma:sspId="e45a12e8-5f64-42b2-8883-0cb80ec698b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d433-8aba-48b3-b26e-23b120efd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W_FunctionTaxHTField xmlns="d7390503-0e28-4bc6-8af6-1befe5dd9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Sales and Marketing</TermName>
          <TermId xmlns="http://schemas.microsoft.com/office/infopath/2007/PartnerControls">a81197fa-cc00-44cc-bc9e-8f9aa6974501</TermId>
        </TermInfo>
      </Terms>
    </TW_FunctionTaxHTField>
    <TaxCatchAll xmlns="d7390503-0e28-4bc6-8af6-1befe5dd9010">
      <Value>6</Value>
      <Value>47</Value>
      <Value>550</Value>
      <Value>561</Value>
    </TaxCatchAll>
    <TaxKeywordTaxHTField xmlns="d7390503-0e28-4bc6-8af6-1befe5dd9010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338ae743-9a4c-406b-b109-e64067f13b1a</TermId>
        </TermInfo>
        <TermInfo xmlns="http://schemas.microsoft.com/office/infopath/2007/PartnerControls">
          <TermName xmlns="http://schemas.microsoft.com/office/infopath/2007/PartnerControls">Template</TermName>
          <TermId xmlns="http://schemas.microsoft.com/office/infopath/2007/PartnerControls">8cac09db-93a6-4a56-8aec-b0888206ab88</TermId>
        </TermInfo>
        <TermInfo xmlns="http://schemas.microsoft.com/office/infopath/2007/PartnerControls">
          <TermName xmlns="http://schemas.microsoft.com/office/infopath/2007/PartnerControls">PowerPoint</TermName>
          <TermId xmlns="http://schemas.microsoft.com/office/infopath/2007/PartnerControls">01640030-540a-41d6-8dcb-8f8ab00d40ad</TermId>
        </TermInfo>
      </Terms>
    </TaxKeywordTaxHTField>
  </documentManagement>
</p:properties>
</file>

<file path=customXml/itemProps1.xml><?xml version="1.0" encoding="utf-8"?>
<ds:datastoreItem xmlns:ds="http://schemas.openxmlformats.org/officeDocument/2006/customXml" ds:itemID="{619131EE-7B30-41AA-8714-2DF912E9C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90503-0e28-4bc6-8af6-1befe5dd9010"/>
    <ds:schemaRef ds:uri="5403d433-8aba-48b3-b26e-23b120efd4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1174A6-B8F7-4C04-A261-F7E91F3B03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EE9DFB-6D71-46FF-9DF9-1DF9D03A6140}">
  <ds:schemaRefs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d7390503-0e28-4bc6-8af6-1befe5dd9010"/>
    <ds:schemaRef ds:uri="http://www.w3.org/XML/1998/namespace"/>
    <ds:schemaRef ds:uri="5403d433-8aba-48b3-b26e-23b120efd43b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25705</TotalTime>
  <Words>247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Alternate no gradient master</vt:lpstr>
      <vt:lpstr>1_Alternate no gradient master</vt:lpstr>
      <vt:lpstr>Higher Standen Park, Clitheroe</vt:lpstr>
      <vt:lpstr>Site Aerial Photo </vt:lpstr>
      <vt:lpstr>Full Development Plan</vt:lpstr>
      <vt:lpstr>Phase 1 Aerial Photo</vt:lpstr>
      <vt:lpstr>Phase 1 Layout</vt:lpstr>
      <vt:lpstr>Key Points</vt:lpstr>
      <vt:lpstr>Next Steps and Timescales</vt:lpstr>
      <vt:lpstr>Site Entrance Image</vt:lpstr>
    </vt:vector>
  </TitlesOfParts>
  <Company>m62 visualcommunications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 PowerPoint Presentation Template</dc:title>
  <dc:creator>m62 visualcommunications</dc:creator>
  <cp:keywords>Template; presentation; PowerPoint</cp:keywords>
  <cp:lastModifiedBy>Rachael Stott</cp:lastModifiedBy>
  <cp:revision>1570</cp:revision>
  <dcterms:created xsi:type="dcterms:W3CDTF">2010-02-10T10:48:58Z</dcterms:created>
  <dcterms:modified xsi:type="dcterms:W3CDTF">2016-11-23T08:36:30Z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0x0101006FC064CA01033D42A401930440C9C3EC006801856A893E364592EF08C6106AADA0</vt:lpwstr>
  </property>
  <property fmtid="{D5CDD505-2E9C-101B-9397-08002B2CF9AE}" pid="3" name="TaxKeyword">
    <vt:lpwstr>47;#presentation|338ae743-9a4c-406b-b109-e64067f13b1a;#550;#Template|8cac09db-93a6-4a56-8aec-b0888206ab88;#561;#PowerPoint|01640030-540a-41d6-8dcb-8f8ab00d40ad</vt:lpwstr>
  </property>
  <property fmtid="{D5CDD505-2E9C-101B-9397-08002B2CF9AE}" pid="4" name="TW_Function">
    <vt:lpwstr>6;#Sales and Marketing|a81197fa-cc00-44cc-bc9e-8f9aa6974501</vt:lpwstr>
  </property>
  <property fmtid="{D5CDD505-2E9C-101B-9397-08002B2CF9AE}" pid="5" name="DocVizPreviewMetadata_Count">
    <vt:i4>20</vt:i4>
  </property>
  <property fmtid="{D5CDD505-2E9C-101B-9397-08002B2CF9AE}" pid="6" name="DocVizPreviewMetadata_0">
    <vt:lpwstr>300x188x1</vt:lpwstr>
  </property>
</Properties>
</file>